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0"/>
          <p:cNvSpPr>
            <a:spLocks noChangeArrowheads="1"/>
          </p:cNvSpPr>
          <p:nvPr userDrawn="1"/>
        </p:nvSpPr>
        <p:spPr bwMode="auto">
          <a:xfrm>
            <a:off x="0" y="2133600"/>
            <a:ext cx="9144000" cy="2286000"/>
          </a:xfrm>
          <a:prstGeom prst="rect">
            <a:avLst/>
          </a:prstGeom>
          <a:gradFill rotWithShape="1">
            <a:gsLst>
              <a:gs pos="0">
                <a:srgbClr val="00478E"/>
              </a:gs>
              <a:gs pos="100000">
                <a:srgbClr val="2D96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11"/>
          <p:cNvSpPr>
            <a:spLocks noChangeArrowheads="1"/>
          </p:cNvSpPr>
          <p:nvPr userDrawn="1"/>
        </p:nvSpPr>
        <p:spPr bwMode="auto">
          <a:xfrm>
            <a:off x="0" y="4419600"/>
            <a:ext cx="9144000" cy="2438400"/>
          </a:xfrm>
          <a:prstGeom prst="rect">
            <a:avLst/>
          </a:prstGeom>
          <a:gradFill rotWithShape="1">
            <a:gsLst>
              <a:gs pos="0">
                <a:srgbClr val="2D96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13"/>
          <p:cNvSpPr>
            <a:spLocks noChangeArrowheads="1"/>
          </p:cNvSpPr>
          <p:nvPr userDrawn="1"/>
        </p:nvSpPr>
        <p:spPr bwMode="auto">
          <a:xfrm>
            <a:off x="0" y="0"/>
            <a:ext cx="9144000" cy="2133600"/>
          </a:xfrm>
          <a:prstGeom prst="rect">
            <a:avLst/>
          </a:prstGeom>
          <a:gradFill rotWithShape="1">
            <a:gsLst>
              <a:gs pos="0">
                <a:srgbClr val="002346"/>
              </a:gs>
              <a:gs pos="100000">
                <a:srgbClr val="00478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AutoShape 315"/>
          <p:cNvSpPr>
            <a:spLocks noChangeArrowheads="1"/>
          </p:cNvSpPr>
          <p:nvPr userDrawn="1"/>
        </p:nvSpPr>
        <p:spPr bwMode="gray">
          <a:xfrm>
            <a:off x="7924800" y="22098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99">
              <a:alpha val="50195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AutoShape 316"/>
          <p:cNvSpPr>
            <a:spLocks noChangeArrowheads="1"/>
          </p:cNvSpPr>
          <p:nvPr userDrawn="1"/>
        </p:nvSpPr>
        <p:spPr bwMode="gray">
          <a:xfrm>
            <a:off x="5410200" y="8382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AutoShape 317"/>
          <p:cNvSpPr>
            <a:spLocks noChangeArrowheads="1"/>
          </p:cNvSpPr>
          <p:nvPr userDrawn="1"/>
        </p:nvSpPr>
        <p:spPr bwMode="gray">
          <a:xfrm>
            <a:off x="8458200" y="12192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AutoShape 318"/>
          <p:cNvSpPr>
            <a:spLocks noChangeArrowheads="1"/>
          </p:cNvSpPr>
          <p:nvPr userDrawn="1"/>
        </p:nvSpPr>
        <p:spPr bwMode="gray">
          <a:xfrm>
            <a:off x="7543800" y="10668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AutoShape 319"/>
          <p:cNvSpPr>
            <a:spLocks noChangeArrowheads="1"/>
          </p:cNvSpPr>
          <p:nvPr userDrawn="1"/>
        </p:nvSpPr>
        <p:spPr bwMode="gray">
          <a:xfrm>
            <a:off x="6096000" y="9906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AutoShape 320"/>
          <p:cNvSpPr>
            <a:spLocks noChangeArrowheads="1"/>
          </p:cNvSpPr>
          <p:nvPr userDrawn="1"/>
        </p:nvSpPr>
        <p:spPr bwMode="gray">
          <a:xfrm>
            <a:off x="8839200" y="12954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" name="AutoShape 321"/>
          <p:cNvSpPr>
            <a:spLocks noChangeArrowheads="1"/>
          </p:cNvSpPr>
          <p:nvPr userDrawn="1"/>
        </p:nvSpPr>
        <p:spPr bwMode="gray">
          <a:xfrm>
            <a:off x="8763000" y="9144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AutoShape 322"/>
          <p:cNvSpPr>
            <a:spLocks noChangeArrowheads="1"/>
          </p:cNvSpPr>
          <p:nvPr userDrawn="1"/>
        </p:nvSpPr>
        <p:spPr bwMode="gray">
          <a:xfrm>
            <a:off x="8305800" y="9906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AutoShape 323"/>
          <p:cNvSpPr>
            <a:spLocks noChangeArrowheads="1"/>
          </p:cNvSpPr>
          <p:nvPr userDrawn="1"/>
        </p:nvSpPr>
        <p:spPr bwMode="gray">
          <a:xfrm>
            <a:off x="7086600" y="10668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" name="AutoShape 343"/>
          <p:cNvSpPr>
            <a:spLocks noChangeArrowheads="1"/>
          </p:cNvSpPr>
          <p:nvPr userDrawn="1"/>
        </p:nvSpPr>
        <p:spPr bwMode="gray">
          <a:xfrm>
            <a:off x="3200400" y="25146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99">
              <a:alpha val="50195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" name="AutoShape 344"/>
          <p:cNvSpPr>
            <a:spLocks noChangeArrowheads="1"/>
          </p:cNvSpPr>
          <p:nvPr userDrawn="1"/>
        </p:nvSpPr>
        <p:spPr bwMode="gray">
          <a:xfrm>
            <a:off x="1600200" y="3048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" name="AutoShape 345"/>
          <p:cNvSpPr>
            <a:spLocks noChangeArrowheads="1"/>
          </p:cNvSpPr>
          <p:nvPr userDrawn="1"/>
        </p:nvSpPr>
        <p:spPr bwMode="gray">
          <a:xfrm>
            <a:off x="6934200" y="2286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AutoShape 346"/>
          <p:cNvSpPr>
            <a:spLocks noChangeArrowheads="1"/>
          </p:cNvSpPr>
          <p:nvPr userDrawn="1"/>
        </p:nvSpPr>
        <p:spPr bwMode="gray">
          <a:xfrm>
            <a:off x="3048000" y="9906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AutoShape 347"/>
          <p:cNvSpPr>
            <a:spLocks noChangeArrowheads="1"/>
          </p:cNvSpPr>
          <p:nvPr userDrawn="1"/>
        </p:nvSpPr>
        <p:spPr bwMode="gray">
          <a:xfrm>
            <a:off x="228600" y="17526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1" name="AutoShape 348"/>
          <p:cNvSpPr>
            <a:spLocks noChangeArrowheads="1"/>
          </p:cNvSpPr>
          <p:nvPr userDrawn="1"/>
        </p:nvSpPr>
        <p:spPr bwMode="gray">
          <a:xfrm>
            <a:off x="4343400" y="12192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" name="AutoShape 349"/>
          <p:cNvSpPr>
            <a:spLocks noChangeArrowheads="1"/>
          </p:cNvSpPr>
          <p:nvPr userDrawn="1"/>
        </p:nvSpPr>
        <p:spPr bwMode="gray">
          <a:xfrm>
            <a:off x="4572000" y="5334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3" name="AutoShape 350"/>
          <p:cNvSpPr>
            <a:spLocks noChangeArrowheads="1"/>
          </p:cNvSpPr>
          <p:nvPr userDrawn="1"/>
        </p:nvSpPr>
        <p:spPr bwMode="gray">
          <a:xfrm>
            <a:off x="3810000" y="9144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" name="AutoShape 351"/>
          <p:cNvSpPr>
            <a:spLocks noChangeArrowheads="1"/>
          </p:cNvSpPr>
          <p:nvPr userDrawn="1"/>
        </p:nvSpPr>
        <p:spPr bwMode="gray">
          <a:xfrm>
            <a:off x="1752600" y="24384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25" name="Picture 354" descr="29r1"/>
          <p:cNvPicPr>
            <a:picLocks noChangeAspect="1" noChangeArrowheads="1" noCrop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85800"/>
            <a:ext cx="8382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55" descr="fire14"/>
          <p:cNvPicPr>
            <a:picLocks noChangeAspect="1" noChangeArrowheads="1" noCrop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56" descr="fire14"/>
          <p:cNvPicPr>
            <a:picLocks noChangeAspect="1" noChangeArrowheads="1" noCrop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1430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57" descr="fire14"/>
          <p:cNvPicPr>
            <a:picLocks noChangeAspect="1" noChangeArrowheads="1" noCrop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209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PubPieSlice"/>
          <p:cNvSpPr>
            <a:spLocks noEditPoints="1" noChangeArrowheads="1"/>
          </p:cNvSpPr>
          <p:nvPr userDrawn="1"/>
        </p:nvSpPr>
        <p:spPr bwMode="auto">
          <a:xfrm>
            <a:off x="6629400" y="5391150"/>
            <a:ext cx="5029200" cy="29337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0698" y="0"/>
                </a:moveTo>
                <a:cubicBezTo>
                  <a:pt x="4773" y="56"/>
                  <a:pt x="0" y="4875"/>
                  <a:pt x="0" y="10799"/>
                </a:cubicBezTo>
                <a:lnTo>
                  <a:pt x="10800" y="10800"/>
                </a:lnTo>
                <a:lnTo>
                  <a:pt x="10698" y="0"/>
                </a:lnTo>
                <a:close/>
              </a:path>
            </a:pathLst>
          </a:custGeom>
          <a:solidFill>
            <a:srgbClr val="FFFF61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9200" prstMaterial="legacyPlastic">
            <a:bevelT w="13500" h="13500" prst="angle"/>
            <a:bevelB w="13500" h="13500" prst="angle"/>
            <a:extrusionClr>
              <a:srgbClr val="FFFF61"/>
            </a:extrusionClr>
          </a:sp3d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30" name="Picture 324" descr="055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105400"/>
            <a:ext cx="6111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5480" name="Rectangle 36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481" name="Rectangle 36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1" name="Rectangle 362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" name="Rectangle 36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" name="Rectangle 36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91D4A-60E3-46C0-9F18-C98C0A0C431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255625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120DC-97A5-4D5C-AC76-60BB9CDE88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339413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0365-29AD-46AC-9B88-DC60AD08DD4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808389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08F47-C7F6-4197-AF21-D7509696E82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628025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76EFF-1E86-4908-9368-49ECFDB396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3317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8EE6D-3040-436A-B0B2-919BD153CA6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21912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36DB9-CBF2-4AFB-B868-0BC9F43D5B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317590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B3D81-988A-41C5-9FF0-4A4F30B842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073406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D1548-0F7C-488D-B055-BEF01CA0DCA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160501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8AE8-11F6-4461-8149-20594DF2397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408913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585E9-EA6A-4D68-A63C-1E7227470F7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592502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876738-E41B-49E8-BCDC-46718E3DAEB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2133600"/>
          </a:xfrm>
          <a:prstGeom prst="rect">
            <a:avLst/>
          </a:prstGeom>
          <a:gradFill rotWithShape="1">
            <a:gsLst>
              <a:gs pos="0">
                <a:srgbClr val="00478E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PubPieSlice"/>
          <p:cNvSpPr>
            <a:spLocks noEditPoints="1" noChangeArrowheads="1"/>
          </p:cNvSpPr>
          <p:nvPr userDrawn="1"/>
        </p:nvSpPr>
        <p:spPr bwMode="auto">
          <a:xfrm>
            <a:off x="6972300" y="5553075"/>
            <a:ext cx="4343400" cy="26098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0698" y="0"/>
                </a:moveTo>
                <a:cubicBezTo>
                  <a:pt x="4773" y="56"/>
                  <a:pt x="0" y="4875"/>
                  <a:pt x="0" y="10799"/>
                </a:cubicBezTo>
                <a:lnTo>
                  <a:pt x="10800" y="10800"/>
                </a:lnTo>
                <a:lnTo>
                  <a:pt x="10698" y="0"/>
                </a:lnTo>
                <a:close/>
              </a:path>
            </a:pathLst>
          </a:custGeom>
          <a:solidFill>
            <a:srgbClr val="FFFF61">
              <a:alpha val="61960"/>
            </a:srgbClr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9200" prstMaterial="legacyPlastic">
            <a:bevelT w="13500" h="13500" prst="angle"/>
            <a:bevelB w="13500" h="13500" prst="angle"/>
            <a:extrusionClr>
              <a:srgbClr val="FFFF61"/>
            </a:extrusionClr>
          </a:sp3d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1033" name="Picture 8" descr="05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77200" y="5257800"/>
            <a:ext cx="6111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34" name="AutoShape 10"/>
          <p:cNvSpPr>
            <a:spLocks noChangeArrowheads="1"/>
          </p:cNvSpPr>
          <p:nvPr userDrawn="1"/>
        </p:nvSpPr>
        <p:spPr bwMode="gray">
          <a:xfrm>
            <a:off x="1219200" y="3810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gray">
          <a:xfrm>
            <a:off x="304800" y="2286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6" name="AutoShape 12"/>
          <p:cNvSpPr>
            <a:spLocks noChangeArrowheads="1"/>
          </p:cNvSpPr>
          <p:nvPr userDrawn="1"/>
        </p:nvSpPr>
        <p:spPr bwMode="gray">
          <a:xfrm>
            <a:off x="1066800" y="1524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7" name="AutoShape 13"/>
          <p:cNvSpPr>
            <a:spLocks noChangeArrowheads="1"/>
          </p:cNvSpPr>
          <p:nvPr userDrawn="1"/>
        </p:nvSpPr>
        <p:spPr bwMode="gray">
          <a:xfrm>
            <a:off x="838200" y="4572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86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kgtu.ru/art/7721/" TargetMode="External"/><Relationship Id="rId2" Type="http://schemas.openxmlformats.org/officeDocument/2006/relationships/hyperlink" Target="http://atlas100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&#1084;&#1086;&#1081;-&#1086;&#1088;&#1080;&#1077;&#1085;&#1090;&#1080;&#1088;.&#1088;&#1092;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etodkabi.net.ru/index.php?id" TargetMode="External"/><Relationship Id="rId2" Type="http://schemas.openxmlformats.org/officeDocument/2006/relationships/hyperlink" Target="http://proforientir42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news.ru/professi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zps.ru/porientation/indexpg.html" TargetMode="External"/><Relationship Id="rId2" Type="http://schemas.openxmlformats.org/officeDocument/2006/relationships/hyperlink" Target="https://www.ucheba.ru/for-abiturien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zps.ru/tests/indexpf.html" TargetMode="External"/><Relationship Id="rId4" Type="http://schemas.openxmlformats.org/officeDocument/2006/relationships/hyperlink" Target="http://azps.ru/training/indexpf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orientator.ru/tests" TargetMode="External"/><Relationship Id="rId2" Type="http://schemas.openxmlformats.org/officeDocument/2006/relationships/hyperlink" Target="http://www.psiholognew.com/igra0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tronline.ru/programmi/nestandartnaya-model-professi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</a:rPr>
              <a:t>Сайты для профессионального самоопределения школьников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lvl="0"/>
            <a:r>
              <a:rPr lang="ru-RU" dirty="0"/>
              <a:t>Интернет-портал «Атлас новых профессий»</a:t>
            </a:r>
          </a:p>
          <a:p>
            <a:r>
              <a:rPr lang="ru-RU" u="sng" dirty="0">
                <a:hlinkClick r:id="rId2"/>
              </a:rPr>
              <a:t>http://atlas100.ru/</a:t>
            </a:r>
            <a:r>
              <a:rPr lang="ru-RU" u="sng" dirty="0"/>
              <a:t>   </a:t>
            </a:r>
            <a:endParaRPr lang="ru-RU" dirty="0"/>
          </a:p>
          <a:p>
            <a:pPr lvl="0"/>
            <a:r>
              <a:rPr lang="ru-RU" u="sng" dirty="0"/>
              <a:t>Всероссийский </a:t>
            </a:r>
            <a:r>
              <a:rPr lang="ru-RU" u="sng" dirty="0" err="1"/>
              <a:t>профориентационный</a:t>
            </a:r>
            <a:r>
              <a:rPr lang="ru-RU" u="sng" dirty="0"/>
              <a:t> портал - Траектория успеха</a:t>
            </a:r>
            <a:endParaRPr lang="ru-RU" dirty="0"/>
          </a:p>
          <a:p>
            <a:r>
              <a:rPr lang="ru-RU" u="sng" dirty="0">
                <a:hlinkClick r:id="rId3"/>
              </a:rPr>
              <a:t>https://www.mkgtu.ru/art/7721/</a:t>
            </a:r>
            <a:r>
              <a:rPr lang="ru-RU" u="sng" dirty="0"/>
              <a:t> </a:t>
            </a:r>
            <a:endParaRPr lang="ru-RU" dirty="0"/>
          </a:p>
          <a:p>
            <a:pPr lvl="0"/>
            <a:r>
              <a:rPr lang="ru-RU" dirty="0" err="1"/>
              <a:t>Профориентационный</a:t>
            </a:r>
            <a:r>
              <a:rPr lang="ru-RU" dirty="0"/>
              <a:t> портал «Мой ориентир»</a:t>
            </a:r>
          </a:p>
          <a:p>
            <a:r>
              <a:rPr lang="ru-RU" u="sng" dirty="0">
                <a:hlinkClick r:id="rId4"/>
              </a:rPr>
              <a:t>http://мой-ориентир.рф/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947237"/>
      </p:ext>
    </p:extLst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</a:rPr>
              <a:t>Сайты для профессионального самоопределения школьников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525963"/>
          </a:xfrm>
        </p:spPr>
        <p:txBody>
          <a:bodyPr/>
          <a:lstStyle/>
          <a:p>
            <a:pPr lvl="0"/>
            <a:r>
              <a:rPr lang="ru-RU" dirty="0" err="1"/>
              <a:t>Профориентационный</a:t>
            </a:r>
            <a:r>
              <a:rPr lang="ru-RU" dirty="0"/>
              <a:t> портал Кузбасса - ПРОФОРИЕНТИР </a:t>
            </a:r>
          </a:p>
          <a:p>
            <a:r>
              <a:rPr lang="ru-RU" u="sng" dirty="0">
                <a:hlinkClick r:id="rId2"/>
              </a:rPr>
              <a:t>http://proforientir42.ru/</a:t>
            </a:r>
            <a:endParaRPr lang="ru-RU" dirty="0"/>
          </a:p>
          <a:p>
            <a:pPr lvl="0"/>
            <a:r>
              <a:rPr lang="ru-RU" dirty="0"/>
              <a:t>Сайт «Методический кабинет профориентации. </a:t>
            </a:r>
            <a:r>
              <a:rPr lang="ru-RU" dirty="0" err="1"/>
              <a:t>Резапкина</a:t>
            </a:r>
            <a:r>
              <a:rPr lang="ru-RU" dirty="0"/>
              <a:t> Г. В.» </a:t>
            </a:r>
            <a:r>
              <a:rPr lang="ru-RU" u="sng" dirty="0">
                <a:hlinkClick r:id="rId3"/>
              </a:rPr>
              <a:t>http://metodkabi.net.ru/index.php?id</a:t>
            </a:r>
            <a:endParaRPr lang="ru-RU" dirty="0"/>
          </a:p>
          <a:p>
            <a:pPr lvl="0"/>
            <a:r>
              <a:rPr lang="ru-RU" dirty="0"/>
              <a:t>Сайт «</a:t>
            </a:r>
            <a:r>
              <a:rPr lang="en-US" dirty="0" err="1"/>
              <a:t>Edunews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 Все для поступающих. Как выбрать профессию?» </a:t>
            </a:r>
            <a:r>
              <a:rPr lang="ru-RU" u="sng" dirty="0">
                <a:hlinkClick r:id="rId4"/>
              </a:rPr>
              <a:t>https://edunews.ru/professii/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882707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</a:rPr>
              <a:t>Сайты для профессионального самоопределения школьников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525963"/>
          </a:xfrm>
        </p:spPr>
        <p:txBody>
          <a:bodyPr/>
          <a:lstStyle/>
          <a:p>
            <a:pPr lvl="0"/>
            <a:r>
              <a:rPr lang="ru-RU" dirty="0"/>
              <a:t>Сайт «</a:t>
            </a:r>
            <a:r>
              <a:rPr lang="ru-RU" dirty="0" err="1"/>
              <a:t>Учёба.ру</a:t>
            </a:r>
            <a:r>
              <a:rPr lang="ru-RU" dirty="0"/>
              <a:t>» - </a:t>
            </a:r>
            <a:r>
              <a:rPr lang="ru-RU" u="sng" dirty="0" smtClean="0">
                <a:hlinkClick r:id="rId2"/>
              </a:rPr>
              <a:t>https</a:t>
            </a:r>
            <a:r>
              <a:rPr lang="ru-RU" u="sng" dirty="0">
                <a:hlinkClick r:id="rId2"/>
              </a:rPr>
              <a:t>://</a:t>
            </a:r>
            <a:r>
              <a:rPr lang="ru-RU" u="sng" dirty="0" smtClean="0">
                <a:hlinkClick r:id="rId2"/>
              </a:rPr>
              <a:t>www.ucheba.ru/for-abiturients</a:t>
            </a:r>
            <a:endParaRPr lang="ru-RU" u="sng" dirty="0" smtClean="0"/>
          </a:p>
          <a:p>
            <a:r>
              <a:rPr lang="ru-RU" dirty="0"/>
              <a:t>Сайт «А.Я. Психология» </a:t>
            </a:r>
          </a:p>
          <a:p>
            <a:r>
              <a:rPr lang="ru-RU" dirty="0"/>
              <a:t>- </a:t>
            </a:r>
            <a:r>
              <a:rPr lang="ru-RU" dirty="0" err="1"/>
              <a:t>Профессиограммы</a:t>
            </a:r>
            <a:r>
              <a:rPr lang="ru-RU" dirty="0"/>
              <a:t> </a:t>
            </a:r>
            <a:r>
              <a:rPr lang="en-US" u="sng" dirty="0">
                <a:hlinkClick r:id="rId3"/>
              </a:rPr>
              <a:t>http</a:t>
            </a:r>
            <a:r>
              <a:rPr lang="ru-RU" u="sng" dirty="0">
                <a:hlinkClick r:id="rId3"/>
              </a:rPr>
              <a:t>://</a:t>
            </a:r>
            <a:r>
              <a:rPr lang="en-US" u="sng" dirty="0" err="1">
                <a:hlinkClick r:id="rId3"/>
              </a:rPr>
              <a:t>azps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ru</a:t>
            </a:r>
            <a:r>
              <a:rPr lang="ru-RU" u="sng" dirty="0">
                <a:hlinkClick r:id="rId3"/>
              </a:rPr>
              <a:t>/</a:t>
            </a:r>
            <a:r>
              <a:rPr lang="en-US" u="sng" dirty="0" err="1">
                <a:hlinkClick r:id="rId3"/>
              </a:rPr>
              <a:t>porientation</a:t>
            </a:r>
            <a:r>
              <a:rPr lang="ru-RU" u="sng" dirty="0">
                <a:hlinkClick r:id="rId3"/>
              </a:rPr>
              <a:t>/</a:t>
            </a:r>
            <a:r>
              <a:rPr lang="en-US" u="sng" dirty="0" err="1">
                <a:hlinkClick r:id="rId3"/>
              </a:rPr>
              <a:t>indexpg</a:t>
            </a:r>
            <a:r>
              <a:rPr lang="ru-RU" u="sng" dirty="0">
                <a:hlinkClick r:id="rId3"/>
              </a:rPr>
              <a:t>.</a:t>
            </a:r>
            <a:r>
              <a:rPr lang="en-US" u="sng" dirty="0">
                <a:hlinkClick r:id="rId3"/>
              </a:rPr>
              <a:t>html</a:t>
            </a:r>
            <a:r>
              <a:rPr lang="ru-RU" dirty="0"/>
              <a:t>  </a:t>
            </a:r>
          </a:p>
          <a:p>
            <a:r>
              <a:rPr lang="ru-RU" dirty="0"/>
              <a:t>- </a:t>
            </a:r>
            <a:r>
              <a:rPr lang="ru-RU" dirty="0" err="1"/>
              <a:t>Профориентационные</a:t>
            </a:r>
            <a:r>
              <a:rPr lang="ru-RU" dirty="0"/>
              <a:t> игры </a:t>
            </a:r>
            <a:r>
              <a:rPr lang="ru-RU" u="sng" dirty="0">
                <a:hlinkClick r:id="rId4"/>
              </a:rPr>
              <a:t>http://azps.ru/training/indexpf.html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Профориентационные</a:t>
            </a:r>
            <a:r>
              <a:rPr lang="ru-RU" dirty="0"/>
              <a:t> тесты </a:t>
            </a:r>
            <a:r>
              <a:rPr lang="ru-RU" u="sng" dirty="0">
                <a:hlinkClick r:id="rId5"/>
              </a:rPr>
              <a:t>http://azps.ru/tests/indexpf.html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056660"/>
      </p:ext>
    </p:extLst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</a:rPr>
              <a:t>Сайты для профессионального самоопределения школьников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525963"/>
          </a:xfrm>
        </p:spPr>
        <p:txBody>
          <a:bodyPr/>
          <a:lstStyle/>
          <a:p>
            <a:pPr lvl="0"/>
            <a:r>
              <a:rPr lang="ru-RU" dirty="0"/>
              <a:t>Сайт «В помощь психологу»</a:t>
            </a:r>
          </a:p>
          <a:p>
            <a:r>
              <a:rPr lang="ru-RU" u="sng" dirty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://www.psiholognew.com/igra01.html</a:t>
            </a:r>
            <a:endParaRPr lang="ru-RU" u="sng" dirty="0"/>
          </a:p>
          <a:p>
            <a:pPr lvl="0"/>
            <a:r>
              <a:rPr lang="ru-RU" dirty="0"/>
              <a:t>Сайт «</a:t>
            </a:r>
            <a:r>
              <a:rPr lang="ru-RU" dirty="0" err="1"/>
              <a:t>Профориентатор</a:t>
            </a:r>
            <a:r>
              <a:rPr lang="ru-RU" dirty="0"/>
              <a:t>».</a:t>
            </a:r>
          </a:p>
          <a:p>
            <a:r>
              <a:rPr lang="ru-RU" u="sng" dirty="0" smtClean="0">
                <a:hlinkClick r:id="rId3"/>
              </a:rPr>
              <a:t>http</a:t>
            </a:r>
            <a:r>
              <a:rPr lang="ru-RU" u="sng" dirty="0">
                <a:hlinkClick r:id="rId3"/>
              </a:rPr>
              <a:t>://</a:t>
            </a:r>
            <a:r>
              <a:rPr lang="ru-RU" u="sng" dirty="0" smtClean="0">
                <a:hlinkClick r:id="rId3"/>
              </a:rPr>
              <a:t>www.proforientator.ru/tests</a:t>
            </a:r>
            <a:endParaRPr lang="ru-RU" dirty="0" smtClean="0"/>
          </a:p>
          <a:p>
            <a:pPr lvl="0"/>
            <a:r>
              <a:rPr lang="ru-RU" dirty="0"/>
              <a:t>Выпуски передачи «Нестандартная модель: профессии будущего»</a:t>
            </a:r>
          </a:p>
          <a:p>
            <a:r>
              <a:rPr lang="ru-RU" u="sng" dirty="0">
                <a:hlinkClick r:id="rId4"/>
              </a:rPr>
              <a:t>https://</a:t>
            </a:r>
            <a:r>
              <a:rPr lang="ru-RU" u="sng" dirty="0" smtClean="0">
                <a:hlinkClick r:id="rId4"/>
              </a:rPr>
              <a:t>otronline.ru/programmi/nestandartnaya-model-professii.html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246159"/>
      </p:ext>
    </p:extLst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157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Сайты для профессионального самоопределения школьников  </vt:lpstr>
      <vt:lpstr>Сайты для профессионального самоопределения школьников  </vt:lpstr>
      <vt:lpstr>Сайты для профессионального самоопределения школьников  </vt:lpstr>
      <vt:lpstr>Сайты для профессионального самоопределения школьников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Сайты для профессионального самоопределения школьников  </dc:title>
  <dc:creator>user</dc:creator>
  <cp:lastModifiedBy>user</cp:lastModifiedBy>
  <cp:revision>1</cp:revision>
  <dcterms:created xsi:type="dcterms:W3CDTF">2018-09-10T03:45:22Z</dcterms:created>
  <dcterms:modified xsi:type="dcterms:W3CDTF">2018-09-10T03:46:30Z</dcterms:modified>
</cp:coreProperties>
</file>